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  <p:sldMasterId id="2147483660" r:id="rId2"/>
  </p:sldMasterIdLst>
  <p:notesMasterIdLst>
    <p:notesMasterId r:id="rId24"/>
  </p:notesMasterIdLst>
  <p:handoutMasterIdLst>
    <p:handoutMasterId r:id="rId25"/>
  </p:handoutMasterIdLst>
  <p:sldIdLst>
    <p:sldId id="256" r:id="rId3"/>
    <p:sldId id="271" r:id="rId4"/>
    <p:sldId id="337" r:id="rId5"/>
    <p:sldId id="328" r:id="rId6"/>
    <p:sldId id="331" r:id="rId7"/>
    <p:sldId id="295" r:id="rId8"/>
    <p:sldId id="336" r:id="rId9"/>
    <p:sldId id="338" r:id="rId10"/>
    <p:sldId id="339" r:id="rId11"/>
    <p:sldId id="340" r:id="rId12"/>
    <p:sldId id="329" r:id="rId13"/>
    <p:sldId id="330" r:id="rId14"/>
    <p:sldId id="345" r:id="rId15"/>
    <p:sldId id="346" r:id="rId16"/>
    <p:sldId id="341" r:id="rId17"/>
    <p:sldId id="342" r:id="rId18"/>
    <p:sldId id="343" r:id="rId19"/>
    <p:sldId id="344" r:id="rId20"/>
    <p:sldId id="347" r:id="rId21"/>
    <p:sldId id="313" r:id="rId22"/>
    <p:sldId id="314" r:id="rId23"/>
  </p:sldIdLst>
  <p:sldSz cx="9144000" cy="6858000" type="screen4x3"/>
  <p:notesSz cx="6797675" cy="9928225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9F4A0-267E-435F-A0FB-2B9D61809B03}" type="datetimeFigureOut">
              <a:rPr lang="sk-SK" smtClean="0"/>
              <a:t>25. 1. 2019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36247-627F-4761-9164-E8EC6B7826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9931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25. 1. 2019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/>
              <a:pPr>
                <a:defRPr/>
              </a:pPr>
              <a:t>25. 1. 2019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/>
              <a:pPr>
                <a:defRPr/>
              </a:pPr>
              <a:t>25. 1. 2019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/>
              <a:pPr>
                <a:defRPr/>
              </a:pPr>
              <a:t>25. 1. 2019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42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30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84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79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89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39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17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53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/>
              <a:pPr>
                <a:defRPr/>
              </a:pPr>
              <a:t>25. 1. 2019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8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92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2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/>
              <a:pPr>
                <a:defRPr/>
              </a:pPr>
              <a:t>25. 1. 2019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/>
              <a:pPr>
                <a:defRPr/>
              </a:pPr>
              <a:t>25. 1. 2019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/>
              <a:pPr>
                <a:defRPr/>
              </a:pPr>
              <a:t>25. 1. 2019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/>
              <a:pPr>
                <a:defRPr/>
              </a:pPr>
              <a:t>25. 1. 2019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/>
              <a:pPr>
                <a:defRPr/>
              </a:pPr>
              <a:t>25. 1. 2019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/>
              <a:pPr>
                <a:defRPr/>
              </a:pPr>
              <a:t>25. 1. 2019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/>
              <a:pPr>
                <a:defRPr/>
              </a:pPr>
              <a:t>25. 1. 2019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/>
              <a:pPr>
                <a:defRPr/>
              </a:pPr>
              <a:t>25. 1. 2019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25. 1. 2019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prestupnebyvanie@minv.sk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Dokument_programu_Microsoft_Word1.docx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mailto:.korec@minv.sk" TargetMode="External"/><Relationship Id="rId3" Type="http://schemas.openxmlformats.org/officeDocument/2006/relationships/hyperlink" Target="mailto:metodika.imrk@minv.sk" TargetMode="External"/><Relationship Id="rId7" Type="http://schemas.openxmlformats.org/officeDocument/2006/relationships/hyperlink" Target="mailto:.fejes@minv.sk" TargetMode="External"/><Relationship Id="rId2" Type="http://schemas.openxmlformats.org/officeDocument/2006/relationships/hyperlink" Target="http://www.minv.sk/?OPL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ucia.liptakova@minv.sk" TargetMode="External"/><Relationship Id="rId5" Type="http://schemas.openxmlformats.org/officeDocument/2006/relationships/hyperlink" Target="mailto:robert.korec@minv.sk" TargetMode="External"/><Relationship Id="rId4" Type="http://schemas.openxmlformats.org/officeDocument/2006/relationships/hyperlink" Target="mailto:matej.mikuska@minv.sk" TargetMode="External"/><Relationship Id="rId9" Type="http://schemas.openxmlformats.org/officeDocument/2006/relationships/hyperlink" Target="mailto:jozef.rosko@minv.sk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Dokument_programu_Microsoft_Word2.doc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3789040"/>
            <a:ext cx="4271963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OPERAČNÝ PROGRAM </a:t>
            </a:r>
            <a:b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ĽUDSKÉ ZDROJE</a:t>
            </a:r>
            <a:endParaRPr lang="sk-SK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27984" y="4869160"/>
            <a:ext cx="4257675" cy="500062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Inklúzia marginalizovaných rómskych komunít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1200" dirty="0" smtClean="0">
                <a:latin typeface="Arial" charset="0"/>
                <a:cs typeface="WenQuanYi Zen Hei" charset="0"/>
              </a:rPr>
              <a:t>Programové obdobie 2014-2020</a:t>
            </a:r>
            <a:endParaRPr lang="sk-SK" sz="1200" dirty="0" smtClean="0"/>
          </a:p>
        </p:txBody>
      </p:sp>
      <p:sp>
        <p:nvSpPr>
          <p:cNvPr id="4" name="Podnadpis 2"/>
          <p:cNvSpPr txBox="1">
            <a:spLocks/>
          </p:cNvSpPr>
          <p:nvPr/>
        </p:nvSpPr>
        <p:spPr bwMode="auto">
          <a:xfrm>
            <a:off x="205003" y="4869160"/>
            <a:ext cx="429498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Výzva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na BÝVANIE s kódom </a:t>
            </a:r>
            <a:endParaRPr lang="sk-SK" sz="2000" b="1" dirty="0" smtClean="0">
              <a:solidFill>
                <a:schemeClr val="accent6">
                  <a:lumMod val="75000"/>
                </a:schemeClr>
              </a:solidFill>
              <a:latin typeface="Arial" charset="0"/>
              <a:cs typeface="WenQuanYi Zen Hei" charset="0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OPLZ-PO6-SC611-2018-2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latin typeface="Arial" charset="0"/>
              <a:cs typeface="WenQuanYi Zen He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Povinné zásady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u="sng" dirty="0" err="1" smtClean="0"/>
              <a:t>Prestupnosť</a:t>
            </a:r>
            <a:endParaRPr lang="sk-SK" sz="2000" u="sng" dirty="0"/>
          </a:p>
          <a:p>
            <a:pPr marL="425196" algn="just" fontAlgn="auto">
              <a:spcAft>
                <a:spcPts val="0"/>
              </a:spcAft>
              <a:buFontTx/>
              <a:buChar char="-"/>
              <a:defRPr/>
            </a:pPr>
            <a:r>
              <a:rPr lang="sk-SK" sz="2000" dirty="0"/>
              <a:t>m</a:t>
            </a:r>
            <a:r>
              <a:rPr lang="sk-SK" sz="2000" dirty="0" smtClean="0"/>
              <a:t>in. dvojstupňový, obojsmerný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u="sng" dirty="0" smtClean="0"/>
              <a:t>Oprávnené osoby</a:t>
            </a:r>
          </a:p>
          <a:p>
            <a:pPr marL="425196" algn="just" fontAlgn="auto">
              <a:spcAft>
                <a:spcPts val="0"/>
              </a:spcAft>
              <a:buFontTx/>
              <a:buChar char="-"/>
              <a:defRPr/>
            </a:pPr>
            <a:r>
              <a:rPr lang="sk-SK" sz="2000" dirty="0" smtClean="0"/>
              <a:t>znevýhodnené skupiny obyvateľov a sociálne slabšie skupiny, najmä MRK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6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u="sng" dirty="0" smtClean="0"/>
              <a:t>Kritériá systému bývania</a:t>
            </a:r>
          </a:p>
          <a:p>
            <a:pPr marL="425196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/>
              <a:t>Kritériá a spôsob výberu domácností</a:t>
            </a:r>
          </a:p>
          <a:p>
            <a:pPr marL="425196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/>
              <a:t>Kritériá obojsmerného prestupu medzi jednotlivými stupňami</a:t>
            </a:r>
          </a:p>
          <a:p>
            <a:pPr marL="425196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/>
              <a:t>Kritériá pre vylúčenie domácností zo systému</a:t>
            </a:r>
          </a:p>
          <a:p>
            <a:pPr marL="425196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/>
              <a:t>Kritériá výstupu zo systému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600" u="sng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u="sng" dirty="0" smtClean="0"/>
              <a:t>Dobrovoľnosť</a:t>
            </a:r>
          </a:p>
          <a:p>
            <a:pPr marL="425196" algn="just" fontAlgn="auto">
              <a:spcAft>
                <a:spcPts val="0"/>
              </a:spcAft>
              <a:buFontTx/>
              <a:buChar char="-"/>
              <a:defRPr/>
            </a:pPr>
            <a:r>
              <a:rPr lang="sk-SK" sz="2000" dirty="0" smtClean="0"/>
              <a:t>prehlásenie klientov o dobrovoľnom zapojení do systému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u="sng" dirty="0" smtClean="0"/>
              <a:t>Sprievodná sociálna služba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n</a:t>
            </a:r>
            <a:r>
              <a:rPr lang="sk-SK" sz="2000" dirty="0" smtClean="0"/>
              <a:t>a každom stupni bývania – </a:t>
            </a:r>
            <a:r>
              <a:rPr lang="sk-SK" sz="2000" b="1" dirty="0" smtClean="0"/>
              <a:t>asistent bývania</a:t>
            </a:r>
            <a:endParaRPr lang="sk-SK" sz="20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u="sng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23734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Ďalšie podmienky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poskytnutia príspevku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 smtClean="0"/>
              <a:t>Žiadateľ nesmie najmä:</a:t>
            </a:r>
            <a:endParaRPr lang="sk-SK" sz="20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	</a:t>
            </a:r>
            <a:r>
              <a:rPr lang="sk-SK" sz="2000" dirty="0"/>
              <a:t>- byť dlžníkom na daniach, zdravotnom a sociálnom poistení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byť v nútenej </a:t>
            </a:r>
            <a:r>
              <a:rPr lang="sk-SK" sz="2000" dirty="0" smtClean="0"/>
              <a:t>správe, resp. podnikom v ťažkostiach</a:t>
            </a: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byť nelegálny zamestnávateľ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</a:t>
            </a:r>
            <a:r>
              <a:rPr lang="sk-SK" sz="2000" dirty="0" smtClean="0"/>
              <a:t>mať štatutára </a:t>
            </a:r>
            <a:r>
              <a:rPr lang="sk-SK" sz="2000" dirty="0"/>
              <a:t>ani </a:t>
            </a:r>
            <a:r>
              <a:rPr lang="sk-SK" sz="2000" dirty="0" smtClean="0"/>
              <a:t>splnomocnenú osobu odsúdenú </a:t>
            </a:r>
            <a:r>
              <a:rPr lang="sk-SK" sz="2000" dirty="0"/>
              <a:t>za trestný </a:t>
            </a:r>
            <a:r>
              <a:rPr lang="sk-SK" sz="2000" dirty="0" smtClean="0"/>
              <a:t>čin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  <a:r>
              <a:rPr lang="sk-SK" sz="2000" dirty="0" smtClean="0"/>
              <a:t>- ukončiť fyzickú realizáciu HAP pred predložením </a:t>
            </a:r>
            <a:r>
              <a:rPr lang="sk-SK" sz="2000" dirty="0" err="1" smtClean="0"/>
              <a:t>ŽoNFP</a:t>
            </a:r>
            <a:endParaRPr lang="sk-SK" sz="20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  <a:r>
              <a:rPr lang="sk-SK" sz="2000" dirty="0" smtClean="0"/>
              <a:t>- byť v reštrukturalizácii a v konkurze; mať zákaz prijímať dotácie – 	   </a:t>
            </a:r>
            <a:r>
              <a:rPr lang="sk-SK" sz="2000" i="1" dirty="0" smtClean="0"/>
              <a:t>súkromný sektor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 smtClean="0"/>
              <a:t>Žiadateľ </a:t>
            </a:r>
            <a:r>
              <a:rPr lang="sk-SK" sz="2000" b="1" dirty="0"/>
              <a:t>musí preukázať: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	</a:t>
            </a:r>
            <a:r>
              <a:rPr lang="sk-SK" sz="2000" dirty="0"/>
              <a:t>- spôsobilosť na spolufinancovanie projektu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schválený Program rozvoja obce a 		   	  	  územnoplánovaciu </a:t>
            </a:r>
            <a:r>
              <a:rPr lang="sk-SK" sz="2000" dirty="0" smtClean="0"/>
              <a:t>dokumentáciu</a:t>
            </a:r>
            <a:r>
              <a:rPr lang="sk-SK" sz="2000" dirty="0"/>
              <a:t> </a:t>
            </a:r>
            <a:r>
              <a:rPr lang="sk-SK" sz="2000" dirty="0" smtClean="0"/>
              <a:t>– </a:t>
            </a:r>
            <a:r>
              <a:rPr lang="sk-SK" sz="2000" i="1" dirty="0" smtClean="0"/>
              <a:t>verejný sektor</a:t>
            </a:r>
            <a:endParaRPr lang="sk-SK" sz="2000" i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	</a:t>
            </a: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6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Ďalšie podmienky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poskytnutia príspevku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Žiadateľ musí mať: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	</a:t>
            </a:r>
            <a:r>
              <a:rPr lang="sk-SK" sz="2000" dirty="0"/>
              <a:t>- vysporiadané majetkovo-právne vzťahy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povolenie na realizáciu stavby, ak </a:t>
            </a:r>
            <a:r>
              <a:rPr lang="sk-SK" sz="2000" dirty="0" smtClean="0"/>
              <a:t>relevantné</a:t>
            </a:r>
            <a:endParaRPr lang="sk-SK" sz="20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 smtClean="0"/>
              <a:t>Projekty musia byť:</a:t>
            </a:r>
            <a:endParaRPr lang="sk-SK" sz="20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/>
              <a:t>	</a:t>
            </a:r>
            <a:r>
              <a:rPr lang="sk-SK" sz="2000" dirty="0"/>
              <a:t>- </a:t>
            </a:r>
            <a:r>
              <a:rPr lang="sk-SK" sz="2000" dirty="0" smtClean="0"/>
              <a:t>v súlade so zákonom č. 24/2006 (EIA)</a:t>
            </a: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- v súlade so zákonom </a:t>
            </a:r>
            <a:r>
              <a:rPr lang="sk-SK" sz="2000" dirty="0" smtClean="0"/>
              <a:t>č. 543/2002 (NATURA2000)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  <a:r>
              <a:rPr lang="sk-SK" sz="2000" dirty="0" smtClean="0"/>
              <a:t>- v súlade s </a:t>
            </a:r>
            <a:r>
              <a:rPr lang="sk-SK" sz="2000" b="1" dirty="0" smtClean="0"/>
              <a:t>princípmi 3D </a:t>
            </a:r>
            <a:r>
              <a:rPr lang="sk-SK" sz="1600" dirty="0" smtClean="0"/>
              <a:t>(</a:t>
            </a:r>
            <a:r>
              <a:rPr lang="sk-SK" sz="1600" dirty="0" err="1" smtClean="0"/>
              <a:t>desegregácia</a:t>
            </a:r>
            <a:r>
              <a:rPr lang="sk-SK" sz="1600" dirty="0" smtClean="0"/>
              <a:t>, </a:t>
            </a:r>
            <a:r>
              <a:rPr lang="sk-SK" sz="1600" dirty="0" err="1" smtClean="0"/>
              <a:t>degetoizácia</a:t>
            </a:r>
            <a:r>
              <a:rPr lang="sk-SK" sz="1600" dirty="0" smtClean="0"/>
              <a:t>, </a:t>
            </a:r>
            <a:r>
              <a:rPr lang="sk-SK" sz="1600" dirty="0" err="1" smtClean="0"/>
              <a:t>destigmatizácia</a:t>
            </a:r>
            <a:r>
              <a:rPr lang="sk-SK" sz="1600" dirty="0" smtClean="0"/>
              <a:t>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dirty="0"/>
              <a:t>	</a:t>
            </a:r>
            <a:r>
              <a:rPr lang="sk-SK" sz="2000" dirty="0" smtClean="0"/>
              <a:t>- v súlade s povinnými merateľnými ukazovateľmi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400" u="sng" dirty="0" smtClean="0"/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dirty="0"/>
              <a:t>			</a:t>
            </a: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34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746650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Zoznam povinných príloh </a:t>
            </a:r>
            <a:r>
              <a:rPr lang="sk-SK" sz="2000" b="1" dirty="0" err="1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ŽoNFP</a:t>
            </a:r>
            <a:endParaRPr lang="sk-SK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0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1 ŽoNFP</a:t>
            </a:r>
            <a:r>
              <a:rPr lang="sk-SK" sz="2000" b="1" dirty="0" smtClean="0"/>
              <a:t>: </a:t>
            </a:r>
            <a:r>
              <a:rPr lang="sk-SK" sz="2000" dirty="0" smtClean="0"/>
              <a:t>Potvrdenie o vzniku a právnej forme žiadateľa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Príloha č. 2 ŽoNFP: </a:t>
            </a:r>
            <a:r>
              <a:rPr lang="sk-SK" sz="2000" dirty="0" smtClean="0"/>
              <a:t>Test podniku v ťažkostiach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3 ŽoNFP</a:t>
            </a:r>
            <a:r>
              <a:rPr lang="sk-SK" sz="2000" b="1" dirty="0" smtClean="0"/>
              <a:t>: </a:t>
            </a:r>
            <a:r>
              <a:rPr lang="sk-SK" sz="2000" dirty="0"/>
              <a:t>Ukazovatele finančnej  situácie </a:t>
            </a:r>
            <a:r>
              <a:rPr lang="sk-SK" sz="1600" dirty="0"/>
              <a:t>(formulár</a:t>
            </a:r>
            <a:r>
              <a:rPr lang="sk-SK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4 ŽoNFP: </a:t>
            </a:r>
            <a:r>
              <a:rPr lang="sk-SK" sz="2000" dirty="0" smtClean="0"/>
              <a:t>Doklady preukazujúce finančnú spôsobilosť (uznesenie/výpis z banky)</a:t>
            </a:r>
            <a:endParaRPr lang="sk-SK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5 ŽoNFP: </a:t>
            </a:r>
            <a:r>
              <a:rPr lang="sk-SK" sz="2000" dirty="0"/>
              <a:t>Uznesenie zastupiteľstva o schválení PRO a ÚPD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Príloha </a:t>
            </a:r>
            <a:r>
              <a:rPr lang="sk-SK" sz="2000" b="1" dirty="0"/>
              <a:t>č. </a:t>
            </a:r>
            <a:r>
              <a:rPr lang="sk-SK" sz="2000" b="1" dirty="0" smtClean="0"/>
              <a:t>6 </a:t>
            </a:r>
            <a:r>
              <a:rPr lang="sk-SK" sz="2000" b="1" dirty="0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Výpis z registra trestov </a:t>
            </a:r>
            <a:r>
              <a:rPr lang="sk-SK" sz="1600" dirty="0"/>
              <a:t>(ak relevantné) </a:t>
            </a:r>
            <a:r>
              <a:rPr lang="sk-SK" sz="1600" dirty="0" smtClean="0"/>
              <a:t>- </a:t>
            </a:r>
            <a:r>
              <a:rPr lang="sk-SK" sz="1600" dirty="0" smtClean="0">
                <a:solidFill>
                  <a:srgbClr val="FF0000"/>
                </a:solidFill>
              </a:rPr>
              <a:t>dokument súhlasu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</a:t>
            </a:r>
            <a:r>
              <a:rPr lang="sk-SK" sz="2000" b="1" dirty="0" smtClean="0"/>
              <a:t>7 </a:t>
            </a:r>
            <a:r>
              <a:rPr lang="sk-SK" sz="2000" b="1" dirty="0"/>
              <a:t>ŽoNFP</a:t>
            </a:r>
            <a:r>
              <a:rPr lang="sk-SK" sz="2000" b="1" dirty="0" smtClean="0"/>
              <a:t>: </a:t>
            </a:r>
            <a:r>
              <a:rPr lang="sk-SK" sz="2000" dirty="0" smtClean="0"/>
              <a:t>Systém bývania s prvkami prestupného bývania </a:t>
            </a:r>
            <a:endParaRPr lang="sk-SK" sz="2000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Príloha </a:t>
            </a:r>
            <a:r>
              <a:rPr lang="sk-SK" sz="2000" b="1" dirty="0"/>
              <a:t>č. </a:t>
            </a:r>
            <a:r>
              <a:rPr lang="sk-SK" sz="2000" b="1" dirty="0" smtClean="0"/>
              <a:t>8 </a:t>
            </a:r>
            <a:r>
              <a:rPr lang="sk-SK" sz="2000" b="1" dirty="0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Špecifikácia </a:t>
            </a:r>
            <a:r>
              <a:rPr lang="sk-SK" sz="2000" dirty="0" smtClean="0"/>
              <a:t>OV a </a:t>
            </a:r>
            <a:r>
              <a:rPr lang="sk-SK" sz="2000" dirty="0"/>
              <a:t>spôsob ich stanovenia </a:t>
            </a:r>
            <a:r>
              <a:rPr lang="sk-SK" sz="1600" dirty="0" smtClean="0"/>
              <a:t>(</a:t>
            </a:r>
            <a:r>
              <a:rPr lang="sk-SK" sz="1600" dirty="0" err="1" smtClean="0"/>
              <a:t>excel</a:t>
            </a:r>
            <a:r>
              <a:rPr lang="sk-SK" sz="1600" dirty="0" smtClean="0"/>
              <a:t> formulár)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9</a:t>
            </a:r>
            <a:r>
              <a:rPr lang="sk-SK" sz="2000" b="1" dirty="0" smtClean="0"/>
              <a:t> </a:t>
            </a:r>
            <a:r>
              <a:rPr lang="sk-SK" sz="2000" b="1" dirty="0"/>
              <a:t>ŽoNFP</a:t>
            </a:r>
            <a:r>
              <a:rPr lang="sk-SK" sz="2000" b="1" dirty="0" smtClean="0"/>
              <a:t>: </a:t>
            </a:r>
            <a:r>
              <a:rPr lang="sk-SK" sz="2000" dirty="0" smtClean="0"/>
              <a:t>PD stavby</a:t>
            </a:r>
            <a:r>
              <a:rPr lang="sk-SK" sz="2000" dirty="0"/>
              <a:t>, vrátane </a:t>
            </a:r>
            <a:r>
              <a:rPr lang="sk-SK" sz="2000" dirty="0" err="1"/>
              <a:t>položkového</a:t>
            </a:r>
            <a:r>
              <a:rPr lang="sk-SK" sz="2000" dirty="0"/>
              <a:t> </a:t>
            </a:r>
            <a:r>
              <a:rPr lang="sk-SK" sz="2000" dirty="0" smtClean="0"/>
              <a:t>rozpočtu (listinne)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</a:t>
            </a:r>
            <a:r>
              <a:rPr lang="sk-SK" sz="2000" b="1" dirty="0" smtClean="0"/>
              <a:t>10 </a:t>
            </a:r>
            <a:r>
              <a:rPr lang="sk-SK" sz="2000" b="1" dirty="0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Povolenie na realizáciu projektu vydané príslušným </a:t>
            </a:r>
            <a:r>
              <a:rPr lang="sk-SK" sz="2000" dirty="0" smtClean="0"/>
              <a:t>		          povoľovacím </a:t>
            </a:r>
            <a:r>
              <a:rPr lang="sk-SK" sz="2000" dirty="0"/>
              <a:t>orgánom </a:t>
            </a:r>
            <a:endParaRPr lang="sk-SK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</a:t>
            </a:r>
            <a:r>
              <a:rPr lang="sk-SK" sz="2000" b="1" dirty="0" smtClean="0"/>
              <a:t>11 </a:t>
            </a:r>
            <a:r>
              <a:rPr lang="sk-SK" sz="2000" b="1" dirty="0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Dokumenty preukazujúce vysporiadanie majetkovo – </a:t>
            </a:r>
            <a:r>
              <a:rPr lang="sk-SK" sz="2000" dirty="0" smtClean="0"/>
              <a:t>	                          právnych vzťahov</a:t>
            </a:r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318126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Zoznam povinných príloh </a:t>
            </a:r>
            <a:r>
              <a:rPr lang="sk-SK" sz="2000" b="1" dirty="0" err="1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ŽoNFP</a:t>
            </a:r>
            <a:endParaRPr lang="sk-SK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0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/>
              <a:t>Príloha č. </a:t>
            </a:r>
            <a:r>
              <a:rPr lang="sk-SK" sz="2000" b="1" dirty="0" smtClean="0"/>
              <a:t>12 </a:t>
            </a:r>
            <a:r>
              <a:rPr lang="sk-SK" sz="2000" b="1" dirty="0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Vyjadrenie príslušného orgánu z procesu </a:t>
            </a:r>
            <a:r>
              <a:rPr lang="sk-SK" sz="2000" dirty="0" smtClean="0"/>
              <a:t>	   		            posudzovania </a:t>
            </a:r>
            <a:r>
              <a:rPr lang="sk-SK" sz="2000" dirty="0"/>
              <a:t>vplyvov na životné prostredie </a:t>
            </a:r>
            <a:r>
              <a:rPr lang="sk-SK" sz="2000" dirty="0" smtClean="0"/>
              <a:t>(EIA)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Príloha </a:t>
            </a:r>
            <a:r>
              <a:rPr lang="sk-SK" sz="2000" b="1" dirty="0"/>
              <a:t>č. </a:t>
            </a:r>
            <a:r>
              <a:rPr lang="sk-SK" sz="2000" b="1" dirty="0" smtClean="0"/>
              <a:t>13 </a:t>
            </a:r>
            <a:r>
              <a:rPr lang="sk-SK" sz="2000" b="1" dirty="0"/>
              <a:t>ŽoNFP</a:t>
            </a:r>
            <a:r>
              <a:rPr lang="sk-SK" sz="2000" b="1" dirty="0" smtClean="0"/>
              <a:t>: </a:t>
            </a:r>
            <a:r>
              <a:rPr lang="sk-SK" sz="2000" dirty="0"/>
              <a:t>Dokument preukazujúci súlad s požiadavkami v oblasti </a:t>
            </a:r>
            <a:r>
              <a:rPr lang="sk-SK" sz="2000" dirty="0" smtClean="0"/>
              <a:t>		           dopadu </a:t>
            </a:r>
            <a:r>
              <a:rPr lang="sk-SK" sz="2000" dirty="0"/>
              <a:t>plánov a projektov na územia sústavy NATURA </a:t>
            </a:r>
            <a:r>
              <a:rPr lang="sk-SK" sz="2000" dirty="0" smtClean="0"/>
              <a:t> 	                           2000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Príloha </a:t>
            </a:r>
            <a:r>
              <a:rPr lang="sk-SK" sz="2000" b="1" dirty="0"/>
              <a:t>č. </a:t>
            </a:r>
            <a:r>
              <a:rPr lang="sk-SK" sz="2000" b="1" dirty="0" smtClean="0"/>
              <a:t>14 </a:t>
            </a:r>
            <a:r>
              <a:rPr lang="sk-SK" sz="2000" b="1" dirty="0"/>
              <a:t>ŽoNFP</a:t>
            </a:r>
            <a:r>
              <a:rPr lang="sk-SK" sz="2000" b="1" dirty="0" smtClean="0"/>
              <a:t>: </a:t>
            </a:r>
            <a:r>
              <a:rPr lang="sk-SK" sz="2000" dirty="0" smtClean="0"/>
              <a:t>Výpočet nadmernej náhrady</a:t>
            </a:r>
            <a:r>
              <a:rPr lang="sk-SK" sz="1600" dirty="0" smtClean="0"/>
              <a:t> (formulár)</a:t>
            </a:r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r>
              <a:rPr lang="sk-SK" sz="2000" dirty="0" smtClean="0"/>
              <a:t>Všetky prílohy </a:t>
            </a:r>
            <a:r>
              <a:rPr lang="sk-SK" sz="2000" dirty="0" err="1" smtClean="0"/>
              <a:t>ŽoNFP</a:t>
            </a:r>
            <a:r>
              <a:rPr lang="sk-SK" sz="2000" dirty="0" smtClean="0"/>
              <a:t> sa predkladajú elektronicky cez ITMS2014+ </a:t>
            </a:r>
            <a:r>
              <a:rPr lang="sk-SK" sz="1600" dirty="0" smtClean="0"/>
              <a:t>(okrem príloh, ktoré z technických príčin nie je takto možné predložiť a </a:t>
            </a:r>
            <a:r>
              <a:rPr lang="sk-SK" sz="1600" dirty="0" smtClean="0">
                <a:solidFill>
                  <a:srgbClr val="FF0000"/>
                </a:solidFill>
              </a:rPr>
              <a:t>okrem </a:t>
            </a:r>
            <a:r>
              <a:rPr lang="sk-SK" sz="1600" b="1" dirty="0" smtClean="0">
                <a:solidFill>
                  <a:srgbClr val="FF0000"/>
                </a:solidFill>
              </a:rPr>
              <a:t>Prílohy </a:t>
            </a:r>
            <a:r>
              <a:rPr lang="sk-SK" sz="1600" b="1" dirty="0">
                <a:solidFill>
                  <a:srgbClr val="FF0000"/>
                </a:solidFill>
              </a:rPr>
              <a:t>č. 7 ŽoNFP: </a:t>
            </a:r>
            <a:r>
              <a:rPr lang="sk-SK" sz="1600" dirty="0">
                <a:solidFill>
                  <a:srgbClr val="FF0000"/>
                </a:solidFill>
              </a:rPr>
              <a:t>PD stavby, vrátane </a:t>
            </a:r>
            <a:r>
              <a:rPr lang="sk-SK" sz="1600" dirty="0" err="1">
                <a:solidFill>
                  <a:srgbClr val="FF0000"/>
                </a:solidFill>
              </a:rPr>
              <a:t>položkového</a:t>
            </a:r>
            <a:r>
              <a:rPr lang="sk-SK" sz="1600" dirty="0">
                <a:solidFill>
                  <a:srgbClr val="FF0000"/>
                </a:solidFill>
              </a:rPr>
              <a:t> </a:t>
            </a:r>
            <a:r>
              <a:rPr lang="sk-SK" sz="1600" dirty="0" smtClean="0">
                <a:solidFill>
                  <a:srgbClr val="FF0000"/>
                </a:solidFill>
              </a:rPr>
              <a:t>rozpočtu </a:t>
            </a:r>
            <a:r>
              <a:rPr lang="sk-SK" sz="1600" dirty="0" smtClean="0"/>
              <a:t>– listinne )</a:t>
            </a:r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r>
              <a:rPr lang="sk-SK" sz="1600" dirty="0" smtClean="0"/>
              <a:t>Všetky prílohy je v rámci ITMS2014+ možné nahrať do jednej podmienky poskytnutia príspevku č.23 (podmienka týkajúca sa štátnej pomoci)</a:t>
            </a:r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377710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Príklad č.1</a:t>
            </a:r>
          </a:p>
          <a:p>
            <a:pPr marL="425196" algn="ctr" fontAlgn="auto">
              <a:spcAft>
                <a:spcPts val="0"/>
              </a:spcAft>
              <a:buNone/>
              <a:defRPr/>
            </a:pPr>
            <a:endParaRPr lang="sk-SK" sz="800" i="1" dirty="0" smtClean="0">
              <a:solidFill>
                <a:srgbClr val="FF0000"/>
              </a:solidFill>
            </a:endParaRPr>
          </a:p>
          <a:p>
            <a:endParaRPr lang="sk-SK" sz="2000" dirty="0"/>
          </a:p>
          <a:p>
            <a:pPr algn="just"/>
            <a:r>
              <a:rPr lang="sk-SK" sz="2000" b="1" dirty="0"/>
              <a:t>Súčasný </a:t>
            </a:r>
            <a:r>
              <a:rPr lang="sk-SK" sz="2000" b="1" dirty="0" smtClean="0"/>
              <a:t>stav: </a:t>
            </a:r>
            <a:r>
              <a:rPr lang="sk-SK" sz="2000" dirty="0"/>
              <a:t>m</a:t>
            </a:r>
            <a:r>
              <a:rPr lang="sk-SK" sz="2000" dirty="0" smtClean="0"/>
              <a:t>esto/obec </a:t>
            </a:r>
            <a:r>
              <a:rPr lang="sk-SK" sz="2000" dirty="0"/>
              <a:t>má k dispozícii nájomné byty z </a:t>
            </a:r>
            <a:r>
              <a:rPr lang="sk-SK" sz="2000" dirty="0" err="1"/>
              <a:t>MDaV</a:t>
            </a:r>
            <a:r>
              <a:rPr lang="sk-SK" sz="2000" dirty="0"/>
              <a:t> SR, nemá však zabezpečený nižší stupeň bývania. </a:t>
            </a:r>
            <a:endParaRPr lang="sk-SK" sz="2000" dirty="0" smtClean="0"/>
          </a:p>
          <a:p>
            <a:pPr marL="0" indent="0" algn="just">
              <a:buNone/>
            </a:pPr>
            <a:endParaRPr lang="sk-SK" sz="2000" dirty="0" smtClean="0"/>
          </a:p>
          <a:p>
            <a:pPr algn="just"/>
            <a:r>
              <a:rPr lang="sk-SK" sz="2000" b="1" dirty="0" smtClean="0"/>
              <a:t>Konečný stav: </a:t>
            </a:r>
            <a:r>
              <a:rPr lang="sk-SK" sz="2000" dirty="0"/>
              <a:t>m</a:t>
            </a:r>
            <a:r>
              <a:rPr lang="sk-SK" sz="2000" dirty="0" smtClean="0"/>
              <a:t>esto/obec </a:t>
            </a:r>
            <a:r>
              <a:rPr lang="sk-SK" sz="2000" dirty="0"/>
              <a:t>si cez </a:t>
            </a:r>
            <a:r>
              <a:rPr lang="sk-SK" sz="2000" dirty="0" err="1"/>
              <a:t>ŽoNFP</a:t>
            </a:r>
            <a:r>
              <a:rPr lang="sk-SK" sz="2000" dirty="0"/>
              <a:t> požiada o výstavbu nájomných bytov nižšieho štandardu – </a:t>
            </a:r>
            <a:r>
              <a:rPr lang="sk-SK" sz="2000" b="1" dirty="0"/>
              <a:t>1. stupeň</a:t>
            </a:r>
            <a:r>
              <a:rPr lang="sk-SK" sz="2000" dirty="0"/>
              <a:t>. Zároveň však v </a:t>
            </a:r>
            <a:r>
              <a:rPr lang="sk-SK" sz="2000" dirty="0" err="1"/>
              <a:t>ŽoNFP</a:t>
            </a:r>
            <a:r>
              <a:rPr lang="sk-SK" sz="2000" dirty="0"/>
              <a:t> popíše, že </a:t>
            </a:r>
            <a:r>
              <a:rPr lang="sk-SK" sz="2000" b="1" dirty="0" smtClean="0"/>
              <a:t>2. </a:t>
            </a:r>
            <a:r>
              <a:rPr lang="sk-SK" sz="2000" b="1" dirty="0"/>
              <a:t>stupeň </a:t>
            </a:r>
            <a:r>
              <a:rPr lang="sk-SK" sz="2000" dirty="0"/>
              <a:t>má zabezpečený a sú v ňom dostatočné </a:t>
            </a:r>
            <a:r>
              <a:rPr lang="sk-SK" sz="2000" dirty="0" smtClean="0"/>
              <a:t>kapacity na posun klientov medzi stupňami. </a:t>
            </a:r>
          </a:p>
          <a:p>
            <a:pPr marL="0" indent="0" algn="just">
              <a:buNone/>
            </a:pPr>
            <a:endParaRPr lang="sk-SK" sz="2000" dirty="0" smtClean="0"/>
          </a:p>
          <a:p>
            <a:pPr algn="just"/>
            <a:r>
              <a:rPr lang="sk-SK" sz="2000" dirty="0" smtClean="0"/>
              <a:t>Spojením </a:t>
            </a:r>
            <a:r>
              <a:rPr lang="sk-SK" sz="2000" dirty="0"/>
              <a:t>existujúcich nájomných </a:t>
            </a:r>
            <a:r>
              <a:rPr lang="sk-SK" sz="2000" dirty="0" smtClean="0"/>
              <a:t>bytov </a:t>
            </a:r>
            <a:r>
              <a:rPr lang="sk-SK" sz="2000" b="1" dirty="0" smtClean="0"/>
              <a:t>(2. stupeň) </a:t>
            </a:r>
            <a:r>
              <a:rPr lang="sk-SK" sz="2000" dirty="0"/>
              <a:t>s výstavbou bytov nižšieho štandardu – </a:t>
            </a:r>
            <a:r>
              <a:rPr lang="sk-SK" sz="2000" b="1" dirty="0"/>
              <a:t>1.stupeň</a:t>
            </a:r>
            <a:r>
              <a:rPr lang="sk-SK" sz="2000" dirty="0"/>
              <a:t> bude vytvorený systém bývania s prvkami prestupného </a:t>
            </a:r>
            <a:r>
              <a:rPr lang="sk-SK" sz="2000" dirty="0" smtClean="0"/>
              <a:t>bývania. </a:t>
            </a:r>
            <a:r>
              <a:rPr lang="sk-SK" sz="2000" dirty="0"/>
              <a:t>Z</a:t>
            </a:r>
            <a:r>
              <a:rPr lang="sk-SK" sz="2000" dirty="0" smtClean="0"/>
              <a:t>ároveň v oboch stupňoch musí byť zabezpečená činnosť asistenta bývania. </a:t>
            </a:r>
            <a:endParaRPr lang="sk-SK" sz="20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229597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Príklad č.2</a:t>
            </a:r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2000" dirty="0"/>
          </a:p>
          <a:p>
            <a:pPr algn="just"/>
            <a:r>
              <a:rPr lang="sk-SK" sz="2000" b="1" dirty="0"/>
              <a:t>Súčasný </a:t>
            </a:r>
            <a:r>
              <a:rPr lang="sk-SK" sz="2000" b="1" dirty="0" smtClean="0"/>
              <a:t>stav: </a:t>
            </a:r>
            <a:r>
              <a:rPr lang="sk-SK" sz="2000" dirty="0"/>
              <a:t>m</a:t>
            </a:r>
            <a:r>
              <a:rPr lang="sk-SK" sz="2000" dirty="0" smtClean="0"/>
              <a:t>esto/obec má </a:t>
            </a:r>
            <a:r>
              <a:rPr lang="sk-SK" sz="2000" dirty="0"/>
              <a:t>k dispozícii </a:t>
            </a:r>
            <a:r>
              <a:rPr lang="sk-SK" sz="2000" dirty="0" smtClean="0"/>
              <a:t>nájomné </a:t>
            </a:r>
            <a:r>
              <a:rPr lang="sk-SK" sz="2000" dirty="0"/>
              <a:t>byty, ktoré je potrebné rekonštruovať (byty, ktoré nie sú v období udržateľnosti</a:t>
            </a:r>
            <a:r>
              <a:rPr lang="sk-SK" sz="2000" dirty="0" smtClean="0"/>
              <a:t>). Nájomné byty musia spĺňať zásady prestupného bývania. </a:t>
            </a:r>
          </a:p>
          <a:p>
            <a:pPr marL="0" indent="0" algn="just">
              <a:buNone/>
            </a:pPr>
            <a:endParaRPr lang="sk-SK" sz="2000" dirty="0" smtClean="0"/>
          </a:p>
          <a:p>
            <a:pPr algn="just"/>
            <a:r>
              <a:rPr lang="sk-SK" sz="2000" dirty="0" smtClean="0"/>
              <a:t> </a:t>
            </a:r>
            <a:r>
              <a:rPr lang="sk-SK" sz="2000" b="1" dirty="0"/>
              <a:t>Konečný </a:t>
            </a:r>
            <a:r>
              <a:rPr lang="sk-SK" sz="2000" b="1" dirty="0" smtClean="0"/>
              <a:t>stav: </a:t>
            </a:r>
            <a:r>
              <a:rPr lang="sk-SK" sz="2000" dirty="0"/>
              <a:t>m</a:t>
            </a:r>
            <a:r>
              <a:rPr lang="sk-SK" sz="2000" dirty="0" smtClean="0"/>
              <a:t>esto/obec </a:t>
            </a:r>
            <a:r>
              <a:rPr lang="sk-SK" sz="2000" dirty="0"/>
              <a:t>si cez ŽoNFP požiada o rekonštrukciu nájomných bytov nižšieho </a:t>
            </a:r>
            <a:r>
              <a:rPr lang="sk-SK" sz="2000" dirty="0" smtClean="0"/>
              <a:t>štandardu a </a:t>
            </a:r>
            <a:r>
              <a:rPr lang="sk-SK" sz="2000" dirty="0" err="1" smtClean="0"/>
              <a:t>prestupnosť</a:t>
            </a:r>
            <a:r>
              <a:rPr lang="sk-SK" sz="2000" dirty="0" smtClean="0"/>
              <a:t> zabezpečí rôznym nastavením intenzity sociálnej práce. Obyvatelia, ktorí budú bývať v bytoch zahrnutých do systému, musia spĺňať kritéria nastavené v systéme. </a:t>
            </a: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218101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Príklad č.3</a:t>
            </a:r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2000" dirty="0" smtClean="0"/>
          </a:p>
          <a:p>
            <a:pPr algn="just"/>
            <a:r>
              <a:rPr lang="sk-SK" sz="2000" b="1" dirty="0" smtClean="0"/>
              <a:t>Súčasný stav: </a:t>
            </a:r>
            <a:r>
              <a:rPr lang="sk-SK" sz="2000" dirty="0"/>
              <a:t>m</a:t>
            </a:r>
            <a:r>
              <a:rPr lang="sk-SK" sz="2000" dirty="0" smtClean="0"/>
              <a:t>esto/obec </a:t>
            </a:r>
            <a:r>
              <a:rPr lang="sk-SK" sz="2000" b="1" dirty="0" smtClean="0"/>
              <a:t>nemá</a:t>
            </a:r>
            <a:r>
              <a:rPr lang="sk-SK" sz="2000" dirty="0" smtClean="0"/>
              <a:t> </a:t>
            </a:r>
            <a:r>
              <a:rPr lang="sk-SK" sz="2000" dirty="0"/>
              <a:t>k dispozícii </a:t>
            </a:r>
            <a:r>
              <a:rPr lang="sk-SK" sz="2000" dirty="0" smtClean="0"/>
              <a:t>existujúce nájomné byty, ale má k dispozícii nevyužívanú budovu, ktorú by chcel prerobiť na nájomné byty vyšších stupňov</a:t>
            </a:r>
          </a:p>
          <a:p>
            <a:pPr marL="0" indent="0" algn="just">
              <a:buNone/>
            </a:pPr>
            <a:endParaRPr lang="sk-SK" sz="2000" dirty="0" smtClean="0"/>
          </a:p>
          <a:p>
            <a:pPr algn="just"/>
            <a:r>
              <a:rPr lang="sk-SK" sz="2000" dirty="0" smtClean="0"/>
              <a:t> </a:t>
            </a:r>
            <a:r>
              <a:rPr lang="sk-SK" sz="2000" b="1" dirty="0"/>
              <a:t>Konečný </a:t>
            </a:r>
            <a:r>
              <a:rPr lang="sk-SK" sz="2000" b="1" dirty="0" smtClean="0"/>
              <a:t>stav: </a:t>
            </a:r>
            <a:r>
              <a:rPr lang="sk-SK" sz="2000" dirty="0"/>
              <a:t>m</a:t>
            </a:r>
            <a:r>
              <a:rPr lang="sk-SK" sz="2000" dirty="0" smtClean="0"/>
              <a:t>esto/obec </a:t>
            </a:r>
            <a:r>
              <a:rPr lang="sk-SK" sz="2000" dirty="0"/>
              <a:t>si cez </a:t>
            </a:r>
            <a:r>
              <a:rPr lang="sk-SK" sz="2000" dirty="0" err="1"/>
              <a:t>ŽoNFP</a:t>
            </a:r>
            <a:r>
              <a:rPr lang="sk-SK" sz="2000" dirty="0"/>
              <a:t> požiada o </a:t>
            </a:r>
            <a:r>
              <a:rPr lang="sk-SK" sz="2000" dirty="0" smtClean="0"/>
              <a:t>výstavbu </a:t>
            </a:r>
            <a:r>
              <a:rPr lang="sk-SK" sz="2000" dirty="0"/>
              <a:t>nájomných bytov nižšieho </a:t>
            </a:r>
            <a:r>
              <a:rPr lang="sk-SK" sz="2000" dirty="0" smtClean="0"/>
              <a:t>štandardu </a:t>
            </a:r>
            <a:r>
              <a:rPr lang="sk-SK" sz="2000" b="1" dirty="0" smtClean="0"/>
              <a:t>1. stupňa</a:t>
            </a:r>
            <a:r>
              <a:rPr lang="sk-SK" sz="2000" dirty="0" smtClean="0"/>
              <a:t>, ďalej zrekonštruuje nevyužívanú budovu na nájomné byty vyšších stupňov, kde vytvorí </a:t>
            </a:r>
            <a:r>
              <a:rPr lang="sk-SK" sz="2000" b="1" dirty="0" smtClean="0"/>
              <a:t>2. a 3. stupeň</a:t>
            </a:r>
            <a:r>
              <a:rPr lang="sk-SK" sz="2000" dirty="0" smtClean="0"/>
              <a:t>, a to  tak, že </a:t>
            </a:r>
            <a:r>
              <a:rPr lang="sk-SK" sz="2000" dirty="0" err="1" smtClean="0"/>
              <a:t>prestupnosť</a:t>
            </a:r>
            <a:r>
              <a:rPr lang="sk-SK" sz="2000" dirty="0" smtClean="0"/>
              <a:t> medzi 2. a 3. stupňom zabezpečí </a:t>
            </a:r>
            <a:r>
              <a:rPr lang="sk-SK" sz="2000" dirty="0"/>
              <a:t>rôznym nastavením intenzity </a:t>
            </a:r>
            <a:r>
              <a:rPr lang="sk-SK" sz="2000" dirty="0" smtClean="0"/>
              <a:t>sociálnej </a:t>
            </a:r>
            <a:r>
              <a:rPr lang="sk-SK" sz="2000" dirty="0"/>
              <a:t>práce.</a:t>
            </a: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90222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Príklad č.4</a:t>
            </a:r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2000" dirty="0"/>
          </a:p>
          <a:p>
            <a:pPr algn="just"/>
            <a:r>
              <a:rPr lang="sk-SK" sz="2000" b="1" dirty="0"/>
              <a:t>Súčasný </a:t>
            </a:r>
            <a:r>
              <a:rPr lang="sk-SK" sz="2000" b="1" dirty="0" smtClean="0"/>
              <a:t>stav: </a:t>
            </a:r>
            <a:r>
              <a:rPr lang="sk-SK" sz="2000" dirty="0"/>
              <a:t>m</a:t>
            </a:r>
            <a:r>
              <a:rPr lang="sk-SK" sz="2000" dirty="0" smtClean="0"/>
              <a:t>esto/obec nemá </a:t>
            </a:r>
            <a:r>
              <a:rPr lang="sk-SK" sz="2000" dirty="0"/>
              <a:t>k dispozícii </a:t>
            </a:r>
            <a:r>
              <a:rPr lang="sk-SK" sz="2000" dirty="0" smtClean="0"/>
              <a:t>existujúce nájomné byty</a:t>
            </a:r>
          </a:p>
          <a:p>
            <a:pPr marL="0" indent="0" algn="just">
              <a:buNone/>
            </a:pPr>
            <a:endParaRPr lang="sk-SK" sz="2000" dirty="0" smtClean="0"/>
          </a:p>
          <a:p>
            <a:pPr algn="just"/>
            <a:r>
              <a:rPr lang="sk-SK" sz="2000" dirty="0" smtClean="0"/>
              <a:t> </a:t>
            </a:r>
            <a:r>
              <a:rPr lang="sk-SK" sz="2000" b="1" dirty="0"/>
              <a:t>Konečný </a:t>
            </a:r>
            <a:r>
              <a:rPr lang="sk-SK" sz="2000" b="1" dirty="0" smtClean="0"/>
              <a:t>stav: </a:t>
            </a:r>
            <a:r>
              <a:rPr lang="sk-SK" sz="2000" dirty="0"/>
              <a:t>m</a:t>
            </a:r>
            <a:r>
              <a:rPr lang="sk-SK" sz="2000" dirty="0" smtClean="0"/>
              <a:t>esto/obec </a:t>
            </a:r>
            <a:r>
              <a:rPr lang="sk-SK" sz="2000" dirty="0"/>
              <a:t>si cez </a:t>
            </a:r>
            <a:r>
              <a:rPr lang="sk-SK" sz="2000" dirty="0" err="1"/>
              <a:t>ŽoNFP</a:t>
            </a:r>
            <a:r>
              <a:rPr lang="sk-SK" sz="2000" dirty="0"/>
              <a:t> požiada o </a:t>
            </a:r>
            <a:r>
              <a:rPr lang="sk-SK" sz="2000" dirty="0" smtClean="0"/>
              <a:t>výstavbu </a:t>
            </a:r>
            <a:r>
              <a:rPr lang="sk-SK" sz="2000" dirty="0"/>
              <a:t>nájomných bytov </a:t>
            </a:r>
            <a:r>
              <a:rPr lang="sk-SK" sz="2000" dirty="0" smtClean="0"/>
              <a:t>pre vyššie stupne (</a:t>
            </a:r>
            <a:r>
              <a:rPr lang="sk-SK" sz="2000" b="1" dirty="0" smtClean="0"/>
              <a:t>2. a 3. stupeň</a:t>
            </a:r>
            <a:r>
              <a:rPr lang="sk-SK" sz="2000" dirty="0" smtClean="0"/>
              <a:t>) a </a:t>
            </a:r>
            <a:r>
              <a:rPr lang="sk-SK" sz="2000" dirty="0" err="1" smtClean="0"/>
              <a:t>prestupnosť</a:t>
            </a:r>
            <a:r>
              <a:rPr lang="sk-SK" sz="2000" dirty="0" smtClean="0"/>
              <a:t> zabezpečí </a:t>
            </a:r>
            <a:r>
              <a:rPr lang="sk-SK" sz="2000" dirty="0"/>
              <a:t>rôznym nastavením intenzity sociálnej práce.</a:t>
            </a: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20997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4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ODPORÚČANIE </a:t>
            </a:r>
          </a:p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4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Konzultácie týkajúce sa 3D</a:t>
            </a:r>
          </a:p>
          <a:p>
            <a:pPr marL="425196" algn="ctr" fontAlgn="auto">
              <a:spcAft>
                <a:spcPts val="0"/>
              </a:spcAft>
              <a:buNone/>
              <a:defRPr/>
            </a:pPr>
            <a:endParaRPr lang="sk-SK" sz="2000" dirty="0" smtClean="0"/>
          </a:p>
          <a:p>
            <a:r>
              <a:rPr lang="sk-SK" sz="2000" dirty="0" smtClean="0"/>
              <a:t>Odporúčame žiadateľom skonzultovať projektový zámer vybudovania prestupného bývania z pohľadu 3D – </a:t>
            </a:r>
            <a:r>
              <a:rPr lang="sk-SK" sz="2000" b="1" dirty="0" smtClean="0"/>
              <a:t>umiestnenia </a:t>
            </a:r>
            <a:r>
              <a:rPr lang="sk-SK" sz="2000" dirty="0" smtClean="0"/>
              <a:t>prestupného bývania</a:t>
            </a:r>
          </a:p>
          <a:p>
            <a:r>
              <a:rPr lang="sk-SK" sz="2000" dirty="0" smtClean="0"/>
              <a:t>Pre </a:t>
            </a:r>
            <a:r>
              <a:rPr lang="sk-SK" sz="2000" b="1" dirty="0"/>
              <a:t>nezáväzné vyjadrenie </a:t>
            </a:r>
            <a:r>
              <a:rPr lang="sk-SK" sz="2000" dirty="0"/>
              <a:t>potrebujeme:</a:t>
            </a:r>
          </a:p>
          <a:p>
            <a:pPr lvl="1"/>
            <a:r>
              <a:rPr lang="sk-SK" sz="1600" dirty="0"/>
              <a:t>Mapku celkového pohľadu obce s umiestnením: </a:t>
            </a:r>
          </a:p>
          <a:p>
            <a:pPr lvl="2"/>
            <a:r>
              <a:rPr lang="sk-SK" sz="1600" dirty="0"/>
              <a:t>súčasného osídlenia/osídlení s prítomnosťou MRK</a:t>
            </a:r>
          </a:p>
          <a:p>
            <a:pPr lvl="2"/>
            <a:r>
              <a:rPr lang="sk-SK" sz="1600" dirty="0"/>
              <a:t>lokalít, kde budú zapojené stupne bývania</a:t>
            </a:r>
          </a:p>
          <a:p>
            <a:pPr lvl="2"/>
            <a:r>
              <a:rPr lang="sk-SK" sz="1600" dirty="0"/>
              <a:t>Služby denného kontaktu (materská škola, KC, obchody; NIE úrad, kostol, pohostinstvo ;)</a:t>
            </a:r>
          </a:p>
          <a:p>
            <a:pPr lvl="1"/>
            <a:r>
              <a:rPr lang="sk-SK" sz="1600" dirty="0"/>
              <a:t>Popis stupňov a počet bytových jednotiek v jednotlivých stupňoch a </a:t>
            </a:r>
            <a:r>
              <a:rPr lang="sk-SK" sz="1600" dirty="0" smtClean="0"/>
              <a:t>lokalitách</a:t>
            </a:r>
            <a:endParaRPr lang="sk-SK" sz="1600" b="1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k-SK" sz="2000" b="1" dirty="0"/>
              <a:t>Žiadosť o posúdenie</a:t>
            </a:r>
            <a:r>
              <a:rPr lang="sk-SK" sz="2000" dirty="0"/>
              <a:t> projektového zámeru je potrebné zaslať na adresu </a:t>
            </a:r>
            <a:endParaRPr lang="sk-SK" sz="2000" dirty="0" smtClean="0"/>
          </a:p>
          <a:p>
            <a:pPr marL="0" lvl="1" indent="0" algn="ctr">
              <a:buNone/>
            </a:pPr>
            <a:r>
              <a:rPr lang="sk-SK" sz="2000" b="1" dirty="0" smtClean="0">
                <a:hlinkClick r:id="rId3"/>
              </a:rPr>
              <a:t>prestupnebyvanie@minv.sk</a:t>
            </a:r>
            <a:r>
              <a:rPr lang="sk-SK" sz="2000" b="1" dirty="0" smtClean="0"/>
              <a:t> </a:t>
            </a:r>
            <a:endParaRPr lang="sk-SK" sz="2000" b="1" dirty="0"/>
          </a:p>
          <a:p>
            <a:pPr marL="0" indent="0">
              <a:buNone/>
            </a:pPr>
            <a:endParaRPr lang="sk-SK" sz="1600" b="1" dirty="0"/>
          </a:p>
          <a:p>
            <a:pPr marL="457200" lvl="1" indent="0">
              <a:buNone/>
            </a:pPr>
            <a:endParaRPr lang="sk-SK" sz="1600" b="1" dirty="0" smtClean="0"/>
          </a:p>
          <a:p>
            <a:pPr lvl="1"/>
            <a:endParaRPr lang="sk-SK" sz="1600" dirty="0"/>
          </a:p>
          <a:p>
            <a:pPr marL="457200" lvl="1" indent="0"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0502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Výzva OPLZ-PO6-SC611-2018-2 (bývanie)</a:t>
            </a:r>
            <a:r>
              <a:rPr lang="sk-SK" sz="2000" dirty="0"/>
              <a:t>	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8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615988"/>
              </p:ext>
            </p:extLst>
          </p:nvPr>
        </p:nvGraphicFramePr>
        <p:xfrm>
          <a:off x="682625" y="1341438"/>
          <a:ext cx="9693275" cy="425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Dokument" r:id="rId4" imgW="5934397" imgH="2598921" progId="Word.Document.12">
                  <p:embed/>
                </p:oleObj>
              </mc:Choice>
              <mc:Fallback>
                <p:oleObj name="Dokument" r:id="rId4" imgW="5934397" imgH="259892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2625" y="1341438"/>
                        <a:ext cx="9693275" cy="425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r>
              <a:rPr lang="sk-SK" sz="24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Výzva </a:t>
            </a:r>
            <a:r>
              <a:rPr lang="sk-SK" sz="24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– informácie</a:t>
            </a:r>
            <a:endParaRPr lang="sk-SK" sz="24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Web: 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2"/>
              </a:rPr>
              <a:t>http://www.minv.sk/?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2"/>
              </a:rPr>
              <a:t>OPLZ</a:t>
            </a:r>
            <a:endParaRPr lang="sk-SK" sz="2000" b="1" dirty="0" smtClean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: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3"/>
              </a:rPr>
              <a:t>metodika.imrk@minv.sk</a:t>
            </a:r>
            <a:endParaRPr lang="sk-SK" sz="2000" b="1" dirty="0" smtClean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</a:t>
            </a: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programovania, monitorovania, hodnotenia a metodiky </a:t>
            </a:r>
          </a:p>
          <a:p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4"/>
              </a:rPr>
              <a:t>matej.mikuska@minv.sk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800" dirty="0"/>
              <a:t>+421 2 509 45 </a:t>
            </a:r>
            <a:r>
              <a:rPr lang="sk-SK" sz="1800" dirty="0" smtClean="0"/>
              <a:t>110</a:t>
            </a:r>
          </a:p>
          <a:p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800" b="1" u="sng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</a:t>
            </a:r>
            <a:r>
              <a:rPr lang="sk-SK" sz="1800" b="1" u="sng" dirty="0" smtClean="0">
                <a:solidFill>
                  <a:srgbClr val="0000FF"/>
                </a:solidFill>
                <a:cs typeface="WenQuanYi Zen Hei" charset="0"/>
                <a:hlinkClick r:id="rId5"/>
              </a:rPr>
              <a:t>robert</a:t>
            </a:r>
            <a:r>
              <a:rPr lang="sk-SK" sz="1800" b="1" u="sng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5"/>
              </a:rPr>
              <a:t>.korec@minv.sk</a:t>
            </a:r>
            <a:endParaRPr lang="sk-SK" sz="1800" b="1" u="sng" dirty="0" smtClean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800" dirty="0" smtClean="0"/>
              <a:t>+421 2 509 45 112</a:t>
            </a:r>
          </a:p>
          <a:p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800" b="1" u="sng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6"/>
              </a:rPr>
              <a:t>lucia.liptakova@minv.sk</a:t>
            </a:r>
            <a:endParaRPr lang="sk-SK" sz="1800" b="1" u="sng" dirty="0" smtClean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800" dirty="0"/>
              <a:t>+421 2 509 45 </a:t>
            </a:r>
            <a:r>
              <a:rPr lang="sk-SK" sz="1800" dirty="0" smtClean="0"/>
              <a:t>117</a:t>
            </a:r>
          </a:p>
          <a:p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 </a:t>
            </a:r>
            <a:r>
              <a:rPr lang="sk-SK" sz="1800" b="1" u="sng" dirty="0" smtClean="0">
                <a:solidFill>
                  <a:srgbClr val="0000FF"/>
                </a:solidFill>
                <a:cs typeface="WenQuanYi Zen Hei" charset="0"/>
              </a:rPr>
              <a:t>blanka</a:t>
            </a:r>
            <a:r>
              <a:rPr lang="sk-SK" sz="1800" b="1" u="sng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7"/>
              </a:rPr>
              <a:t>.fejes@minv.sk</a:t>
            </a:r>
            <a:endParaRPr lang="sk-SK" sz="1800" b="1" u="sng" dirty="0" smtClean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800" dirty="0"/>
              <a:t>+421 2 509 45 </a:t>
            </a:r>
            <a:r>
              <a:rPr lang="sk-SK" sz="1800" dirty="0" smtClean="0"/>
              <a:t>116</a:t>
            </a:r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ITMS 2014+</a:t>
            </a:r>
          </a:p>
          <a:p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 </a:t>
            </a:r>
            <a:r>
              <a:rPr lang="sk-SK" sz="1800" b="1" u="sng" dirty="0" smtClean="0">
                <a:solidFill>
                  <a:srgbClr val="0000FF"/>
                </a:solidFill>
                <a:cs typeface="WenQuanYi Zen Hei" charset="0"/>
              </a:rPr>
              <a:t>lubomira.kopcova@</a:t>
            </a:r>
            <a:r>
              <a:rPr lang="sk-SK" sz="1800" b="1" u="sng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8"/>
              </a:rPr>
              <a:t>minv.sk</a:t>
            </a:r>
            <a:endParaRPr lang="sk-SK" sz="18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800" dirty="0"/>
              <a:t>+421 2 509 45 </a:t>
            </a:r>
            <a:r>
              <a:rPr lang="sk-SK" sz="1800" dirty="0" smtClean="0"/>
              <a:t>113</a:t>
            </a:r>
            <a:endParaRPr lang="sk-SK" sz="2000" dirty="0"/>
          </a:p>
          <a:p>
            <a:pPr marL="0" indent="0">
              <a:buNone/>
            </a:pP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</a:t>
            </a:r>
            <a:r>
              <a:rPr lang="sk-SK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výberu projektov</a:t>
            </a:r>
          </a:p>
          <a:p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9"/>
              </a:rPr>
              <a:t>jozef.rosko@minv.sk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800" dirty="0"/>
              <a:t>+421 2 509 45 070</a:t>
            </a:r>
          </a:p>
          <a:p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746325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sz="4000" dirty="0" smtClean="0">
                <a:solidFill>
                  <a:srgbClr val="0000FF"/>
                </a:solidFill>
              </a:rPr>
              <a:t>Ďakujem za pozornosť</a:t>
            </a:r>
          </a:p>
          <a:p>
            <a:pPr marL="0" indent="0" algn="ctr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054764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Výzva OPLZ-PO6-SC611-2018-2 (bývanie)</a:t>
            </a:r>
            <a:r>
              <a:rPr lang="sk-SK" sz="2000" dirty="0"/>
              <a:t>	</a:t>
            </a:r>
          </a:p>
          <a:p>
            <a:pPr marL="0" indent="0">
              <a:buNone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Zameranie</a:t>
            </a:r>
            <a:r>
              <a:rPr lang="sk-SK" sz="2000" b="1" dirty="0" smtClean="0"/>
              <a:t> </a:t>
            </a: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výzvy: </a:t>
            </a:r>
            <a:endParaRPr lang="sk-SK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000" dirty="0"/>
              <a:t>Zlepšené formy bývania pre obce s prítomnosťou MRK s prvkami prestupného bývania   </a:t>
            </a:r>
          </a:p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Dátum vyhlásenia:        </a:t>
            </a:r>
            <a:r>
              <a:rPr lang="sk-SK" sz="2000" b="1" dirty="0" smtClean="0">
                <a:ea typeface="Verdana" panose="020B0604030504040204" pitchFamily="34" charset="0"/>
                <a:cs typeface="Arial" pitchFamily="34" charset="0"/>
              </a:rPr>
              <a:t>19.11.2018</a:t>
            </a:r>
            <a:r>
              <a:rPr lang="sk-SK" sz="2000" dirty="0" smtClean="0">
                <a:ea typeface="Verdana" panose="020B0604030504040204" pitchFamily="34" charset="0"/>
                <a:cs typeface="Arial" pitchFamily="34" charset="0"/>
              </a:rPr>
              <a:t>	</a:t>
            </a:r>
            <a:r>
              <a:rPr lang="sk-S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   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Celková alokácia:           </a:t>
            </a:r>
            <a:r>
              <a:rPr lang="sk-SK" sz="2000" b="1" dirty="0" smtClean="0">
                <a:ea typeface="Verdana" panose="020B0604030504040204" pitchFamily="34" charset="0"/>
                <a:cs typeface="Arial" pitchFamily="34" charset="0"/>
              </a:rPr>
              <a:t>45 000 000,00 EUR </a:t>
            </a:r>
            <a:r>
              <a:rPr lang="sk-SK" sz="2000" dirty="0" smtClean="0">
                <a:ea typeface="Verdana" panose="020B0604030504040204" pitchFamily="34" charset="0"/>
                <a:cs typeface="Arial" pitchFamily="34" charset="0"/>
              </a:rPr>
              <a:t>(EÚ zdroje)</a:t>
            </a:r>
            <a:endParaRPr lang="sk-SK" sz="2000" dirty="0" smtClean="0"/>
          </a:p>
          <a:p>
            <a:pPr marL="0" indent="0">
              <a:buNone/>
            </a:pPr>
            <a:r>
              <a:rPr lang="sk-SK" sz="800" dirty="0" smtClean="0"/>
              <a:t>  </a:t>
            </a:r>
            <a:endParaRPr lang="sk-SK" sz="800" dirty="0"/>
          </a:p>
          <a:p>
            <a:pPr marL="0" indent="0">
              <a:buNone/>
            </a:pPr>
            <a:r>
              <a:rPr lang="sk-SK" sz="2000" u="sng" dirty="0"/>
              <a:t>Uzavretie 1. </a:t>
            </a:r>
            <a:r>
              <a:rPr lang="sk-SK" sz="2000" u="sng" dirty="0" smtClean="0"/>
              <a:t>kola</a:t>
            </a:r>
            <a:r>
              <a:rPr lang="sk-SK" sz="2000" dirty="0" smtClean="0"/>
              <a:t>:     </a:t>
            </a:r>
            <a:r>
              <a:rPr lang="sk-SK" sz="2000" b="1" dirty="0" smtClean="0"/>
              <a:t>18.03.2019</a:t>
            </a:r>
            <a:endParaRPr lang="sk-SK" sz="2000" b="1" dirty="0"/>
          </a:p>
          <a:p>
            <a:pPr marL="0" indent="0">
              <a:buNone/>
            </a:pPr>
            <a:r>
              <a:rPr lang="sk-SK" sz="2000" u="sng" dirty="0"/>
              <a:t>Uzavretie 2. </a:t>
            </a:r>
            <a:r>
              <a:rPr lang="sk-SK" sz="2000" u="sng" dirty="0" smtClean="0"/>
              <a:t>kola</a:t>
            </a:r>
            <a:r>
              <a:rPr lang="sk-SK" sz="2000" dirty="0" smtClean="0"/>
              <a:t>:     </a:t>
            </a:r>
            <a:r>
              <a:rPr lang="sk-SK" sz="2000" b="1" dirty="0" smtClean="0"/>
              <a:t>01.07.2019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r>
              <a:rPr lang="sk-SK" sz="2000" dirty="0" smtClean="0"/>
              <a:t>Nenávratný </a:t>
            </a:r>
            <a:r>
              <a:rPr lang="sk-SK" sz="2000" dirty="0"/>
              <a:t>finančný príspevok (NFP):       </a:t>
            </a:r>
            <a:r>
              <a:rPr lang="sk-SK" sz="2000" b="1" dirty="0"/>
              <a:t>95%</a:t>
            </a:r>
          </a:p>
          <a:p>
            <a:pPr marL="0" indent="0">
              <a:buNone/>
            </a:pPr>
            <a:r>
              <a:rPr lang="sk-SK" sz="2000" b="1" dirty="0"/>
              <a:t>	</a:t>
            </a:r>
            <a:r>
              <a:rPr lang="sk-SK" sz="2000" dirty="0" smtClean="0"/>
              <a:t>Spolufinancovanie žiadateľa:          </a:t>
            </a:r>
            <a:r>
              <a:rPr lang="sk-SK" sz="2000" b="1" dirty="0" smtClean="0"/>
              <a:t>5</a:t>
            </a:r>
            <a:r>
              <a:rPr lang="sk-SK" sz="2000" b="1" dirty="0"/>
              <a:t>%</a:t>
            </a:r>
          </a:p>
          <a:p>
            <a:pPr marL="0" indent="0">
              <a:buNone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80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Výzva OPLZ-PO6-SC611-2018-2 (bývanie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)</a:t>
            </a:r>
          </a:p>
          <a:p>
            <a:pPr marL="0" indent="0" algn="ctr">
              <a:buNone/>
            </a:pPr>
            <a:r>
              <a:rPr lang="sk-SK" sz="800" dirty="0"/>
              <a:t>	</a:t>
            </a:r>
          </a:p>
          <a:p>
            <a:pPr marL="0" indent="0">
              <a:buNone/>
            </a:pPr>
            <a:r>
              <a:rPr lang="sk-SK" sz="2000" dirty="0" smtClean="0"/>
              <a:t>Minimálna </a:t>
            </a:r>
            <a:r>
              <a:rPr lang="sk-SK" sz="2000" dirty="0"/>
              <a:t>výška NFP: </a:t>
            </a:r>
            <a:r>
              <a:rPr lang="sk-SK" sz="2000" b="1" dirty="0" smtClean="0">
                <a:ea typeface="Verdana" panose="020B0604030504040204" pitchFamily="34" charset="0"/>
                <a:cs typeface="Arial" pitchFamily="34" charset="0"/>
              </a:rPr>
              <a:t>nestanovuje sa</a:t>
            </a:r>
            <a:r>
              <a:rPr lang="sk-SK" sz="2000" dirty="0" smtClean="0">
                <a:ea typeface="Verdana" panose="020B0604030504040204" pitchFamily="34" charset="0"/>
                <a:cs typeface="Arial" pitchFamily="34" charset="0"/>
              </a:rPr>
              <a:t>	</a:t>
            </a:r>
            <a:r>
              <a:rPr lang="sk-S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   </a:t>
            </a:r>
            <a:endParaRPr lang="sk-SK" sz="2000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dirty="0" smtClean="0"/>
              <a:t>Maximálna </a:t>
            </a:r>
            <a:r>
              <a:rPr lang="sk-SK" sz="2000" dirty="0"/>
              <a:t>výška NFP</a:t>
            </a:r>
            <a:r>
              <a:rPr lang="sk-SK" sz="2000" dirty="0" smtClean="0"/>
              <a:t>: </a:t>
            </a:r>
            <a:r>
              <a:rPr lang="sk-SK" sz="2000" b="1" dirty="0" smtClean="0"/>
              <a:t>2 375 000,00EUR</a:t>
            </a:r>
            <a:endParaRPr lang="sk-SK" sz="900" b="1" dirty="0" smtClean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dirty="0" smtClean="0"/>
              <a:t>Celkové oprávnené výdavky (COV): </a:t>
            </a:r>
            <a:r>
              <a:rPr lang="sk-SK" sz="2000" b="1" dirty="0" smtClean="0"/>
              <a:t>max. 2 500 000,00 EUR</a:t>
            </a:r>
          </a:p>
          <a:p>
            <a:pPr marL="0" indent="0">
              <a:buNone/>
            </a:pPr>
            <a:endParaRPr lang="sk-SK" sz="800" dirty="0" smtClean="0"/>
          </a:p>
          <a:p>
            <a:pPr marL="0" indent="0">
              <a:buNone/>
            </a:pPr>
            <a:r>
              <a:rPr lang="sk-SK" sz="2000" b="1" dirty="0" smtClean="0"/>
              <a:t>Oprávnení </a:t>
            </a:r>
            <a:r>
              <a:rPr lang="sk-SK" sz="2000" b="1" dirty="0"/>
              <a:t>žiadatelia: </a:t>
            </a:r>
            <a:endParaRPr lang="sk-SK" sz="2000" b="1" dirty="0" smtClean="0"/>
          </a:p>
          <a:p>
            <a:pPr marL="0" indent="0">
              <a:buNone/>
            </a:pPr>
            <a:r>
              <a:rPr lang="sk-SK" sz="2000" u="sng" dirty="0" smtClean="0"/>
              <a:t>Verejný sektor:</a:t>
            </a:r>
            <a:endParaRPr lang="sk-SK" sz="20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b="1" dirty="0" smtClean="0"/>
              <a:t>1043 </a:t>
            </a:r>
            <a:r>
              <a:rPr lang="sk-SK" sz="2000" b="1" dirty="0"/>
              <a:t>obcí </a:t>
            </a:r>
            <a:r>
              <a:rPr lang="sk-SK" sz="2000" dirty="0"/>
              <a:t>– </a:t>
            </a:r>
            <a:r>
              <a:rPr lang="sk-SK" sz="1800" dirty="0"/>
              <a:t>Atlas rómskych komunít (bez BA kraja)</a:t>
            </a:r>
          </a:p>
          <a:p>
            <a:pPr marL="0" indent="0">
              <a:buNone/>
            </a:pPr>
            <a:r>
              <a:rPr lang="sk-SK" sz="2000" u="sng" dirty="0" smtClean="0"/>
              <a:t>Súkromný sektor: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občianske združenia, neziskové organizácie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/>
              <a:t>c</a:t>
            </a:r>
            <a:r>
              <a:rPr lang="sk-SK" sz="2000" dirty="0" smtClean="0"/>
              <a:t>irkev, Červený kríž  </a:t>
            </a:r>
          </a:p>
          <a:p>
            <a:pPr marL="0" indent="0">
              <a:buNone/>
            </a:pPr>
            <a:endParaRPr lang="sk-SK" sz="1200" dirty="0"/>
          </a:p>
          <a:p>
            <a:pPr marL="0" indent="0">
              <a:buNone/>
            </a:pPr>
            <a:r>
              <a:rPr lang="sk-SK" sz="2000" u="sng" dirty="0"/>
              <a:t>Oprávnené územie: </a:t>
            </a:r>
            <a:r>
              <a:rPr lang="sk-SK" sz="2000" dirty="0" smtClean="0"/>
              <a:t>územia </a:t>
            </a:r>
            <a:r>
              <a:rPr lang="sk-SK" sz="2000" dirty="0"/>
              <a:t>obcí </a:t>
            </a:r>
            <a:r>
              <a:rPr lang="sk-SK" sz="2000" dirty="0" smtClean="0"/>
              <a:t>z Atlasu RK </a:t>
            </a:r>
            <a:r>
              <a:rPr lang="sk-SK" sz="2000" dirty="0"/>
              <a:t>(bez BA kraja</a:t>
            </a:r>
            <a:r>
              <a:rPr lang="sk-SK" sz="2000" dirty="0" smtClean="0"/>
              <a:t>)</a:t>
            </a:r>
          </a:p>
          <a:p>
            <a:pPr marL="0" indent="0">
              <a:buNone/>
            </a:pPr>
            <a:endParaRPr lang="sk-SK" sz="800" dirty="0"/>
          </a:p>
          <a:p>
            <a:pPr marL="0" indent="0">
              <a:buNone/>
            </a:pPr>
            <a:r>
              <a:rPr lang="sk-SK" sz="2000" dirty="0" smtClean="0"/>
              <a:t>	Spôsob </a:t>
            </a:r>
            <a:r>
              <a:rPr lang="sk-SK" sz="2000" dirty="0"/>
              <a:t>financovania: </a:t>
            </a:r>
            <a:r>
              <a:rPr lang="sk-SK" sz="2000" b="1" dirty="0"/>
              <a:t>- </a:t>
            </a:r>
            <a:r>
              <a:rPr lang="sk-SK" sz="2000" b="1" dirty="0" err="1"/>
              <a:t>predfinancovanie</a:t>
            </a:r>
            <a:endParaRPr lang="sk-SK" sz="2000" b="1" dirty="0"/>
          </a:p>
          <a:p>
            <a:pPr marL="0" indent="0">
              <a:buNone/>
            </a:pPr>
            <a:r>
              <a:rPr lang="sk-SK" sz="2000" b="1" dirty="0" smtClean="0"/>
              <a:t>		       	       - refundácia</a:t>
            </a:r>
          </a:p>
          <a:p>
            <a:pPr marL="0" indent="0">
              <a:buNone/>
            </a:pPr>
            <a:endParaRPr lang="sk-SK" sz="800" dirty="0" smtClean="0"/>
          </a:p>
          <a:p>
            <a:pPr marL="0" indent="0">
              <a:buNone/>
            </a:pPr>
            <a:r>
              <a:rPr lang="sk-SK" sz="2000" dirty="0" smtClean="0"/>
              <a:t>	</a:t>
            </a: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55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Aktivity a </a:t>
            </a:r>
            <a:r>
              <a:rPr lang="sk-SK" sz="2000" b="1" dirty="0" err="1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benchmarky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na stavebné práce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K výdavkom na </a:t>
            </a:r>
            <a:r>
              <a:rPr lang="sk-SK" sz="2000" b="1" dirty="0"/>
              <a:t>stavebné práce </a:t>
            </a:r>
            <a:r>
              <a:rPr lang="sk-SK" sz="2000" dirty="0"/>
              <a:t>sa pripočítajú relevantné priame </a:t>
            </a:r>
            <a:r>
              <a:rPr lang="sk-SK" sz="2000" dirty="0" smtClean="0"/>
              <a:t>výdavky </a:t>
            </a:r>
            <a:r>
              <a:rPr lang="sk-SK" sz="2000" dirty="0"/>
              <a:t>projektu. Ich súčet bude tvoriť </a:t>
            </a:r>
            <a:r>
              <a:rPr lang="sk-SK" sz="2000" b="1" dirty="0"/>
              <a:t>celkové oprávnené výdavky </a:t>
            </a:r>
            <a:r>
              <a:rPr lang="sk-SK" sz="2000" dirty="0"/>
              <a:t>projektu.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	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	</a:t>
            </a: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254720"/>
              </p:ext>
            </p:extLst>
          </p:nvPr>
        </p:nvGraphicFramePr>
        <p:xfrm>
          <a:off x="323528" y="1016632"/>
          <a:ext cx="8237537" cy="259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Dokument" r:id="rId4" imgW="5691971" imgH="1816833" progId="Word.Document.12">
                  <p:embed/>
                </p:oleObj>
              </mc:Choice>
              <mc:Fallback>
                <p:oleObj name="Dokument" r:id="rId4" imgW="5691971" imgH="181683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528" y="1016632"/>
                        <a:ext cx="8237537" cy="2592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986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274638"/>
            <a:ext cx="8291264" cy="5098579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Ďalšie oprávnené výdavky</a:t>
            </a:r>
            <a:endParaRPr lang="sk-SK" sz="2000" b="1" dirty="0" smtClean="0"/>
          </a:p>
          <a:p>
            <a:pPr marL="0" indent="0">
              <a:buNone/>
            </a:pPr>
            <a:r>
              <a:rPr lang="sk-SK" sz="2000" b="1" dirty="0" smtClean="0"/>
              <a:t>Priame výdavky: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Vybavenie </a:t>
            </a:r>
          </a:p>
          <a:p>
            <a:pPr marL="0" indent="0">
              <a:buNone/>
            </a:pPr>
            <a:r>
              <a:rPr lang="sk-SK" sz="2000" dirty="0" smtClean="0"/>
              <a:t>	</a:t>
            </a:r>
            <a:r>
              <a:rPr lang="sk-SK" sz="2000" b="1" dirty="0" smtClean="0"/>
              <a:t>1. stupeň </a:t>
            </a:r>
            <a:r>
              <a:rPr lang="sk-SK" sz="2000" dirty="0" smtClean="0"/>
              <a:t>– chladnička s mrazničkou, elektrický varič (dvojplatnička), 	kuchynská linka</a:t>
            </a:r>
          </a:p>
          <a:p>
            <a:pPr marL="0" indent="0">
              <a:buNone/>
            </a:pPr>
            <a:r>
              <a:rPr lang="sk-SK" sz="2000" dirty="0"/>
              <a:t>	</a:t>
            </a:r>
            <a:r>
              <a:rPr lang="sk-SK" sz="2000" b="1" dirty="0" smtClean="0"/>
              <a:t>vyššie stupne </a:t>
            </a:r>
            <a:r>
              <a:rPr lang="sk-SK" sz="2000" dirty="0" smtClean="0"/>
              <a:t>– </a:t>
            </a:r>
            <a:r>
              <a:rPr lang="sk-SK" sz="2000" dirty="0" err="1" smtClean="0"/>
              <a:t>komb</a:t>
            </a:r>
            <a:r>
              <a:rPr lang="sk-SK" sz="2000" dirty="0" smtClean="0"/>
              <a:t>. chladnička s mrazničkou, sporák s rúrou, 	kuchynská linka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Rezerva na nepredvídané výdavky (stavebné práce)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Stavebný dozor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Prípravná a projektová dokumentácia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Dokument Systém bývania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Asistent bývania ( max. 3)</a:t>
            </a:r>
          </a:p>
          <a:p>
            <a:pPr marL="0" indent="0">
              <a:buNone/>
            </a:pPr>
            <a:endParaRPr lang="sk-SK" sz="800" dirty="0"/>
          </a:p>
          <a:p>
            <a:pPr marL="0" indent="0">
              <a:buNone/>
            </a:pPr>
            <a:r>
              <a:rPr lang="sk-SK" sz="2000" b="1" dirty="0" smtClean="0"/>
              <a:t>Neoprávnené výdavky: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 smtClean="0"/>
              <a:t>Realizácia procesu VO, externý a interný manažment, dočasný a stály pútač</a:t>
            </a:r>
            <a:endParaRPr lang="sk-SK" sz="2000" dirty="0"/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5185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Ďalšie podmienky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poskytnutia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príspevku</a:t>
            </a:r>
            <a:endParaRPr lang="sk-SK" sz="2000" u="sng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u="sng" dirty="0" smtClean="0"/>
              <a:t>Časová oprávnenosť</a:t>
            </a:r>
            <a:endParaRPr lang="sk-SK" sz="2000" u="sng" dirty="0"/>
          </a:p>
          <a:p>
            <a:pPr marL="425196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/>
              <a:t>n</a:t>
            </a:r>
            <a:r>
              <a:rPr lang="sk-SK" sz="2000" dirty="0" smtClean="0"/>
              <a:t>ajskôr </a:t>
            </a:r>
            <a:r>
              <a:rPr lang="sk-SK" sz="2000" b="1" dirty="0" smtClean="0"/>
              <a:t>od 11.11.2015</a:t>
            </a:r>
            <a:r>
              <a:rPr lang="sk-SK" sz="2000" b="1" dirty="0"/>
              <a:t>	</a:t>
            </a:r>
            <a:r>
              <a:rPr lang="sk-SK" sz="2000" b="1" dirty="0" smtClean="0"/>
              <a:t> </a:t>
            </a:r>
            <a:r>
              <a:rPr lang="sk-SK" sz="2000" dirty="0" smtClean="0"/>
              <a:t>- prvá zverejnená </a:t>
            </a:r>
            <a:r>
              <a:rPr lang="sk-SK" sz="2000" dirty="0" err="1" smtClean="0"/>
              <a:t>info</a:t>
            </a:r>
            <a:r>
              <a:rPr lang="sk-SK" sz="2000" dirty="0" smtClean="0"/>
              <a:t> o výzve</a:t>
            </a:r>
          </a:p>
          <a:p>
            <a:pPr marL="425196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/>
              <a:t>u</a:t>
            </a:r>
            <a:r>
              <a:rPr lang="sk-SK" sz="2000" dirty="0" smtClean="0"/>
              <a:t>končenie projektu </a:t>
            </a:r>
            <a:r>
              <a:rPr lang="sk-SK" sz="2000" b="1" dirty="0" smtClean="0"/>
              <a:t>31.12.2023</a:t>
            </a:r>
          </a:p>
          <a:p>
            <a:pPr marL="425196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/>
              <a:t>s</a:t>
            </a:r>
            <a:r>
              <a:rPr lang="sk-SK" sz="2000" dirty="0" smtClean="0"/>
              <a:t>tavebné práce </a:t>
            </a:r>
            <a:r>
              <a:rPr lang="sk-SK" sz="2000" b="1" dirty="0" smtClean="0"/>
              <a:t>– max. 24 mesiacov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u="sng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u="sng" dirty="0" smtClean="0"/>
              <a:t>Ukončenie projektu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 smtClean="0"/>
              <a:t>Uzavretie </a:t>
            </a:r>
            <a:r>
              <a:rPr lang="sk-SK" sz="2000" b="1" dirty="0" smtClean="0"/>
              <a:t>min. </a:t>
            </a:r>
            <a:r>
              <a:rPr lang="sk-SK" sz="2000" b="1" dirty="0"/>
              <a:t>50% platných</a:t>
            </a:r>
            <a:r>
              <a:rPr lang="sk-SK" sz="2000" dirty="0"/>
              <a:t> nájomných zmlúv na podporené </a:t>
            </a:r>
            <a:r>
              <a:rPr lang="sk-SK" sz="2000" dirty="0" err="1" smtClean="0"/>
              <a:t>b.j</a:t>
            </a:r>
            <a:r>
              <a:rPr lang="sk-SK" sz="2000" dirty="0" smtClean="0"/>
              <a:t>. určené </a:t>
            </a:r>
            <a:r>
              <a:rPr lang="sk-SK" sz="2000" dirty="0"/>
              <a:t>pre obyvateľov </a:t>
            </a:r>
            <a:r>
              <a:rPr lang="sk-SK" sz="2000" dirty="0" smtClean="0"/>
              <a:t>MRK</a:t>
            </a:r>
            <a:endParaRPr lang="sk-SK" sz="800" u="sng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u="sng" dirty="0" smtClean="0"/>
              <a:t>Aktivity:</a:t>
            </a:r>
          </a:p>
          <a:p>
            <a:pPr marL="425196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/>
              <a:t>výstavba </a:t>
            </a:r>
          </a:p>
          <a:p>
            <a:pPr marL="425196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 smtClean="0"/>
              <a:t>rekonštrukcia</a:t>
            </a:r>
          </a:p>
          <a:p>
            <a:pPr marL="425196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/>
              <a:t>n</a:t>
            </a:r>
            <a:r>
              <a:rPr lang="sk-SK" sz="2000" dirty="0" smtClean="0"/>
              <a:t>adstavba, prístavba, stavebné úpravy</a:t>
            </a:r>
          </a:p>
          <a:p>
            <a:pPr marL="425196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dirty="0"/>
              <a:t>č</a:t>
            </a:r>
            <a:r>
              <a:rPr lang="sk-SK" sz="2000" dirty="0" smtClean="0"/>
              <a:t>innosť asistenta bývania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46972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  <a:noFill/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Ďalšie podmienky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poskytnutia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príspevku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u="sng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u="sng" dirty="0"/>
              <a:t>Základné požiadavky pre bytové budovy:</a:t>
            </a: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dirty="0"/>
          </a:p>
          <a:p>
            <a:pPr marL="825246" lvl="1" algn="just" fontAlgn="auto"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k-SK" sz="2000" b="1" dirty="0"/>
              <a:t>18</a:t>
            </a:r>
            <a:r>
              <a:rPr lang="sk-SK" sz="2000" dirty="0"/>
              <a:t> - max. počet </a:t>
            </a:r>
            <a:r>
              <a:rPr lang="sk-SK" sz="2000" dirty="0" err="1"/>
              <a:t>b.j</a:t>
            </a:r>
            <a:r>
              <a:rPr lang="sk-SK" sz="2000" dirty="0"/>
              <a:t>. v bytovej budove</a:t>
            </a:r>
          </a:p>
          <a:p>
            <a:pPr marL="825246" lvl="1" algn="just" fontAlgn="auto"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k-SK" sz="2000" b="1" dirty="0"/>
              <a:t>  2</a:t>
            </a:r>
            <a:r>
              <a:rPr lang="sk-SK" sz="2000" dirty="0"/>
              <a:t> - min. počet </a:t>
            </a:r>
            <a:r>
              <a:rPr lang="sk-SK" sz="2000" dirty="0" err="1"/>
              <a:t>b.j</a:t>
            </a:r>
            <a:r>
              <a:rPr lang="sk-SK" sz="2000" dirty="0"/>
              <a:t>. v bytovej </a:t>
            </a:r>
            <a:r>
              <a:rPr lang="sk-SK" sz="2000" dirty="0" smtClean="0"/>
              <a:t>budove</a:t>
            </a:r>
            <a:endParaRPr lang="sk-SK" sz="2000" u="sng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u="sng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u="sng" dirty="0" smtClean="0"/>
              <a:t>Min. technické požiadavky:</a:t>
            </a:r>
          </a:p>
          <a:p>
            <a:pPr marL="425196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b="1" dirty="0" smtClean="0"/>
              <a:t>1. stupeň </a:t>
            </a:r>
            <a:r>
              <a:rPr lang="sk-SK" sz="2000" dirty="0" smtClean="0"/>
              <a:t>– max. 50m</a:t>
            </a:r>
            <a:r>
              <a:rPr lang="sk-SK" sz="2000" baseline="30000" dirty="0" smtClean="0"/>
              <a:t>2 </a:t>
            </a:r>
            <a:r>
              <a:rPr lang="sk-SK" sz="2000" dirty="0" smtClean="0"/>
              <a:t> - podlahová plocha </a:t>
            </a:r>
            <a:r>
              <a:rPr lang="sk-SK" sz="2000" dirty="0" err="1" smtClean="0"/>
              <a:t>b.j</a:t>
            </a:r>
            <a:r>
              <a:rPr lang="sk-SK" sz="2000" dirty="0" smtClean="0"/>
              <a:t>.</a:t>
            </a:r>
          </a:p>
          <a:p>
            <a:pPr marL="425196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000" b="1" dirty="0"/>
              <a:t>v</a:t>
            </a:r>
            <a:r>
              <a:rPr lang="sk-SK" sz="2000" b="1" dirty="0" smtClean="0"/>
              <a:t>yššie stupne </a:t>
            </a:r>
            <a:r>
              <a:rPr lang="sk-SK" sz="2000" dirty="0" smtClean="0"/>
              <a:t>– max. 60m</a:t>
            </a:r>
            <a:r>
              <a:rPr lang="sk-SK" sz="2000" baseline="30000" dirty="0" smtClean="0"/>
              <a:t>2 </a:t>
            </a:r>
            <a:r>
              <a:rPr lang="sk-SK" sz="2000" dirty="0" smtClean="0"/>
              <a:t>- </a:t>
            </a:r>
            <a:r>
              <a:rPr lang="sk-SK" sz="2000" dirty="0"/>
              <a:t>podlahová plocha </a:t>
            </a:r>
            <a:r>
              <a:rPr lang="sk-SK" sz="2000" dirty="0" err="1"/>
              <a:t>b.j</a:t>
            </a:r>
            <a:r>
              <a:rPr lang="sk-SK" sz="2000" dirty="0"/>
              <a:t>.</a:t>
            </a:r>
          </a:p>
          <a:p>
            <a:pPr marL="425196" algn="just" fontAlgn="auto">
              <a:spcAft>
                <a:spcPts val="0"/>
              </a:spcAft>
              <a:buFontTx/>
              <a:buChar char="-"/>
              <a:defRPr/>
            </a:pPr>
            <a:r>
              <a:rPr lang="sk-SK" sz="2000" dirty="0" smtClean="0"/>
              <a:t>bytové jednotky </a:t>
            </a:r>
            <a:r>
              <a:rPr lang="sk-SK" sz="2000" b="1" dirty="0"/>
              <a:t>nižšieho </a:t>
            </a:r>
            <a:r>
              <a:rPr lang="sk-SK" sz="2000" b="1" dirty="0" smtClean="0"/>
              <a:t>štandardu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u="sng" dirty="0" smtClean="0"/>
              <a:t>Systém bývania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 smtClean="0"/>
              <a:t>vertikálna viacstupňová sústava </a:t>
            </a:r>
            <a:r>
              <a:rPr lang="sk-SK" sz="2000" b="1" dirty="0"/>
              <a:t>sociálneho bývania </a:t>
            </a:r>
            <a:r>
              <a:rPr lang="sk-SK" sz="2000" b="1" dirty="0" smtClean="0"/>
              <a:t>formou nájomného bývania</a:t>
            </a:r>
            <a:r>
              <a:rPr lang="sk-SK" sz="2000" dirty="0" smtClean="0"/>
              <a:t>, od najnižšieho stupňa, cez vyššie stupne,  ktorého výstupom je vlastné samostatné bývanie, </a:t>
            </a:r>
            <a:r>
              <a:rPr lang="sk-SK" sz="2000" dirty="0"/>
              <a:t>pričom jednotlivé stupne tohto systému musia byť sprevádzané sociálnou </a:t>
            </a:r>
            <a:r>
              <a:rPr lang="sk-SK" sz="2000" dirty="0" smtClean="0"/>
              <a:t>prácou </a:t>
            </a:r>
            <a:r>
              <a:rPr lang="sk-SK" sz="2000" dirty="0"/>
              <a:t>asistenta </a:t>
            </a:r>
            <a:r>
              <a:rPr lang="sk-SK" sz="2000" dirty="0" smtClean="0"/>
              <a:t>bývania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u="sng" dirty="0" smtClean="0"/>
          </a:p>
        </p:txBody>
      </p:sp>
    </p:spTree>
    <p:extLst>
      <p:ext uri="{BB962C8B-B14F-4D97-AF65-F5344CB8AC3E}">
        <p14:creationId xmlns:p14="http://schemas.microsoft.com/office/powerpoint/2010/main" val="134231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 useBgFill="1"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60640"/>
          </a:xfrm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Ďalšie podmienky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poskytnutia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príspevku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u="sng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u="sng" dirty="0"/>
              <a:t>Systém bývania </a:t>
            </a:r>
          </a:p>
          <a:p>
            <a:pPr marL="425196" algn="just" fontAlgn="auto">
              <a:spcAft>
                <a:spcPts val="0"/>
              </a:spcAft>
              <a:buFontTx/>
              <a:buChar char="-"/>
              <a:defRPr/>
            </a:pPr>
            <a:r>
              <a:rPr lang="sk-SK" sz="2000" dirty="0"/>
              <a:t>min. dva stupne</a:t>
            </a:r>
          </a:p>
          <a:p>
            <a:pPr marL="425196" algn="just" fontAlgn="auto">
              <a:spcAft>
                <a:spcPts val="0"/>
              </a:spcAft>
              <a:buFontTx/>
              <a:buChar char="-"/>
              <a:defRPr/>
            </a:pPr>
            <a:r>
              <a:rPr lang="sk-SK" sz="2000" dirty="0"/>
              <a:t>min. jeden stupeň - </a:t>
            </a:r>
            <a:r>
              <a:rPr lang="sk-SK" sz="2000" b="1" dirty="0"/>
              <a:t>stavebne </a:t>
            </a:r>
            <a:r>
              <a:rPr lang="sk-SK" sz="2000" dirty="0"/>
              <a:t>realizovať</a:t>
            </a:r>
          </a:p>
          <a:p>
            <a:pPr marL="425196" algn="just" fontAlgn="auto">
              <a:spcAft>
                <a:spcPts val="0"/>
              </a:spcAft>
              <a:buFontTx/>
              <a:buChar char="-"/>
              <a:defRPr/>
            </a:pPr>
            <a:r>
              <a:rPr lang="sk-SK" sz="2000" dirty="0"/>
              <a:t>každý stupeň – </a:t>
            </a:r>
            <a:r>
              <a:rPr lang="sk-SK" sz="2000" b="1" dirty="0"/>
              <a:t>min. 30% </a:t>
            </a:r>
            <a:r>
              <a:rPr lang="sk-SK" sz="2000" dirty="0" err="1"/>
              <a:t>b.j</a:t>
            </a:r>
            <a:r>
              <a:rPr lang="sk-SK" sz="2000" dirty="0"/>
              <a:t>. pre obyvateľov MRK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u="sng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u="sng" dirty="0" smtClean="0"/>
              <a:t>Systém </a:t>
            </a:r>
            <a:r>
              <a:rPr lang="sk-SK" sz="2000" u="sng" dirty="0"/>
              <a:t>bývania </a:t>
            </a:r>
            <a:endParaRPr lang="sk-SK" sz="2000" u="sng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 smtClean="0"/>
              <a:t>Funkčnosť minimálne aj počas udržateľnosti projektu – do 31.12.2028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u="sng" dirty="0"/>
              <a:t>Žiadateľ musí byť prevádzkovateľom Systému bývania a nesmie ho zabezpečovať treťou osobou. </a:t>
            </a: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u="sng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Z</a:t>
            </a:r>
            <a:r>
              <a:rPr lang="sk-SK" sz="2000" dirty="0" smtClean="0"/>
              <a:t>achovanie  charakteru </a:t>
            </a:r>
            <a:r>
              <a:rPr lang="sk-SK" sz="2000" dirty="0"/>
              <a:t>využitia </a:t>
            </a:r>
            <a:r>
              <a:rPr lang="sk-SK" sz="2000" b="1" dirty="0"/>
              <a:t>stavebne</a:t>
            </a:r>
            <a:r>
              <a:rPr lang="sk-SK" sz="2000" dirty="0"/>
              <a:t> podporených nehnuteľností na účely sociálneho bývania v zmysle tretej časti zákona </a:t>
            </a:r>
            <a:r>
              <a:rPr lang="sk-SK" sz="2000" dirty="0" smtClean="0"/>
              <a:t>č. 443/2010 o</a:t>
            </a:r>
            <a:r>
              <a:rPr lang="sk-SK" sz="2000" dirty="0"/>
              <a:t> dotáciách na rozvoj bývania </a:t>
            </a:r>
            <a:r>
              <a:rPr lang="sk-SK" sz="2000" b="1" dirty="0"/>
              <a:t>po dobu 15 rokov od ukončenia obdobia udržateľnosti, </a:t>
            </a:r>
            <a:r>
              <a:rPr lang="sk-SK" sz="2000" b="1" dirty="0" err="1"/>
              <a:t>t.j</a:t>
            </a:r>
            <a:r>
              <a:rPr lang="sk-SK" sz="2000" b="1" dirty="0"/>
              <a:t>. do 31.12.2043</a:t>
            </a:r>
            <a:r>
              <a:rPr lang="sk-SK" sz="2000" dirty="0"/>
              <a:t>, pokiaľ Zmluva </a:t>
            </a:r>
            <a:r>
              <a:rPr lang="sk-SK" sz="2000" dirty="0" smtClean="0"/>
              <a:t>o </a:t>
            </a:r>
            <a:r>
              <a:rPr lang="sk-SK" sz="2000" dirty="0"/>
              <a:t>NFP neustanoví inak. </a:t>
            </a:r>
            <a:endParaRPr lang="sk-SK" sz="20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u="sng" dirty="0"/>
              <a:t>N</a:t>
            </a:r>
            <a:r>
              <a:rPr lang="sk-SK" sz="2000" b="1" u="sng" dirty="0" smtClean="0"/>
              <a:t>ie </a:t>
            </a:r>
            <a:r>
              <a:rPr lang="sk-SK" sz="2000" b="1" u="sng" dirty="0"/>
              <a:t>je </a:t>
            </a:r>
            <a:r>
              <a:rPr lang="sk-SK" sz="2000" b="1" u="sng" dirty="0" smtClean="0"/>
              <a:t>to podmienkou </a:t>
            </a:r>
            <a:r>
              <a:rPr lang="sk-SK" sz="2000" b="1" u="sng" dirty="0"/>
              <a:t>poskytnutia príspevku, ale </a:t>
            </a:r>
            <a:r>
              <a:rPr lang="sk-SK" sz="2000" b="1" u="sng" dirty="0" smtClean="0"/>
              <a:t>zmluvnou </a:t>
            </a:r>
            <a:r>
              <a:rPr lang="sk-SK" sz="2000" b="1" u="sng" dirty="0"/>
              <a:t>povinnosťou prijímateľa. </a:t>
            </a:r>
            <a:endParaRPr lang="sk-SK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12546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3762</TotalTime>
  <Words>869</Words>
  <Application>Microsoft Office PowerPoint</Application>
  <PresentationFormat>Prezentácia na obrazovke (4:3)</PresentationFormat>
  <Paragraphs>297</Paragraphs>
  <Slides>21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9" baseType="lpstr">
      <vt:lpstr>Arial</vt:lpstr>
      <vt:lpstr>Calibri</vt:lpstr>
      <vt:lpstr>Verdana</vt:lpstr>
      <vt:lpstr>WenQuanYi Zen Hei</vt:lpstr>
      <vt:lpstr>Wingdings</vt:lpstr>
      <vt:lpstr>Motív Office</vt:lpstr>
      <vt:lpstr>1_Motív Office</vt:lpstr>
      <vt:lpstr>Dokument</vt:lpstr>
      <vt:lpstr>OPERAČNÝ PROGRAM  ĽUDSKÉ ZDROJE</vt:lpstr>
      <vt:lpstr>Prezentácia programu PowerPoint</vt:lpstr>
      <vt:lpstr>Prezentácia programu PowerPoint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Mikuska</cp:lastModifiedBy>
  <cp:revision>270</cp:revision>
  <cp:lastPrinted>2018-10-24T08:55:14Z</cp:lastPrinted>
  <dcterms:created xsi:type="dcterms:W3CDTF">2015-06-03T20:40:01Z</dcterms:created>
  <dcterms:modified xsi:type="dcterms:W3CDTF">2019-01-25T10:07:53Z</dcterms:modified>
</cp:coreProperties>
</file>